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39"/>
  </p:notesMasterIdLst>
  <p:sldIdLst>
    <p:sldId id="256" r:id="rId5"/>
    <p:sldId id="257" r:id="rId6"/>
    <p:sldId id="369" r:id="rId7"/>
    <p:sldId id="258" r:id="rId8"/>
    <p:sldId id="259" r:id="rId9"/>
    <p:sldId id="260" r:id="rId10"/>
    <p:sldId id="261" r:id="rId11"/>
    <p:sldId id="294" r:id="rId12"/>
    <p:sldId id="295" r:id="rId13"/>
    <p:sldId id="322" r:id="rId14"/>
    <p:sldId id="271" r:id="rId15"/>
    <p:sldId id="272" r:id="rId16"/>
    <p:sldId id="297" r:id="rId17"/>
    <p:sldId id="296" r:id="rId18"/>
    <p:sldId id="302" r:id="rId19"/>
    <p:sldId id="303" r:id="rId20"/>
    <p:sldId id="304" r:id="rId21"/>
    <p:sldId id="305" r:id="rId22"/>
    <p:sldId id="306" r:id="rId23"/>
    <p:sldId id="264" r:id="rId24"/>
    <p:sldId id="307" r:id="rId25"/>
    <p:sldId id="308" r:id="rId26"/>
    <p:sldId id="309" r:id="rId27"/>
    <p:sldId id="262" r:id="rId28"/>
    <p:sldId id="263" r:id="rId29"/>
    <p:sldId id="286" r:id="rId30"/>
    <p:sldId id="288" r:id="rId31"/>
    <p:sldId id="289" r:id="rId32"/>
    <p:sldId id="310" r:id="rId33"/>
    <p:sldId id="266" r:id="rId34"/>
    <p:sldId id="298" r:id="rId35"/>
    <p:sldId id="312" r:id="rId36"/>
    <p:sldId id="318" r:id="rId37"/>
    <p:sldId id="320" r:id="rId38"/>
  </p:sldIdLst>
  <p:sldSz cx="12192000" cy="6858000"/>
  <p:notesSz cx="6858000" cy="9144000"/>
  <p:embeddedFontLst>
    <p:embeddedFont>
      <p:font typeface="Arial Black" panose="020B0A04020102020204" pitchFamily="34" charset="0"/>
      <p:regular r:id="rId40"/>
      <p:bold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Georgia" panose="02040502050405020303" pitchFamily="18" charset="0"/>
      <p:regular r:id="rId46"/>
      <p:bold r:id="rId47"/>
      <p:italic r:id="rId48"/>
      <p:boldItalic r:id="rId49"/>
    </p:embeddedFont>
    <p:embeddedFont>
      <p:font typeface="Helvetica Neue Light" panose="020B0604020202020204" charset="0"/>
      <p:regular r:id="rId50"/>
      <p:bold r:id="rId51"/>
      <p:italic r:id="rId52"/>
      <p:boldItalic r:id="rId53"/>
    </p:embeddedFont>
    <p:embeddedFont>
      <p:font typeface="IBM Plex Sans" panose="020B0503050203000203" pitchFamily="34" charset="0"/>
      <p:regular r:id="rId54"/>
      <p:bold r:id="rId55"/>
      <p:italic r:id="rId56"/>
      <p:boldItalic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  <p:embeddedFont>
      <p:font typeface="Source Sans Pro Light" panose="020B0403030403020204" pitchFamily="34" charset="0"/>
      <p:regular r:id="rId62"/>
      <p: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42" autoAdjust="0"/>
    <p:restoredTop sz="84520"/>
  </p:normalViewPr>
  <p:slideViewPr>
    <p:cSldViewPr snapToGrid="0">
      <p:cViewPr varScale="1">
        <p:scale>
          <a:sx n="53" d="100"/>
          <a:sy n="53" d="100"/>
        </p:scale>
        <p:origin x="824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4017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font" Target="fonts/font24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2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6596D-D084-9CA3-6B1E-EBF953007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73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D9BD21-8DDE-D8A5-7D0C-099E9F2DA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Home: Good for ‘can’t lose’ files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projects: good for storing scripts, self-installed software, some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scratch- no backed up! highly performant- good for jobs with lots of I/O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4953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-l : </a:t>
            </a:r>
            <a:r>
              <a:rPr lang="en-US" b="0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Displays the mode, number of links, owner, group, size (in bytes), and time of last modification for each file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-L: Lists the file or directory contents that the link references. This is the default action.</a:t>
            </a:r>
            <a:endParaRPr dirty="0"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208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5584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9832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698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4574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7735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ebd7ada7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47E731-6B88-69ED-81B5-B232DA2C5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4230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8059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9521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36368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have a newer mac and you’re working in the terminal, you might notice it’ll show you a message about </a:t>
            </a:r>
            <a:r>
              <a:rPr lang="en-US" dirty="0" err="1"/>
              <a:t>zsh</a:t>
            </a:r>
            <a:r>
              <a:rPr lang="en-US" dirty="0"/>
              <a:t> being the default shell</a:t>
            </a:r>
            <a:endParaRPr dirty="0"/>
          </a:p>
        </p:txBody>
      </p:sp>
      <p:sp>
        <p:nvSpPr>
          <p:cNvPr id="214" name="Google Shape;2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hello.sh</a:t>
            </a:r>
            <a:r>
              <a:rPr lang="en-US" dirty="0"/>
              <a:t> file you </a:t>
            </a:r>
            <a:r>
              <a:rPr lang="en-US" dirty="0" err="1"/>
              <a:t>chmod’d</a:t>
            </a:r>
            <a:r>
              <a:rPr lang="en-US" dirty="0"/>
              <a:t> was a bash shell script.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implies that the Bash script is running in a separate independent shell. This separate shell terminates at the end of the script, leaving the parent shell, the shell we’re in, unaffected.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pwd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echo $$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PID OF CURRENT PROCESS</a:t>
            </a:r>
            <a:endParaRPr dirty="0"/>
          </a:p>
        </p:txBody>
      </p:sp>
      <p:sp>
        <p:nvSpPr>
          <p:cNvPr id="220" name="Google Shape;2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16D61-F809-30B2-BFFD-1185867EA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 Means directory, - means file</a:t>
            </a:r>
            <a:endParaRPr dirty="0"/>
          </a:p>
        </p:txBody>
      </p:sp>
      <p:sp>
        <p:nvSpPr>
          <p:cNvPr id="492" name="Google Shape;49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0313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88542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1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gave you the example of $USER being an environmental variable- it’s a variable stored in the system that’s there every time you login, no matter whether you’re on a compute node or the login node.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Variables that you set in your shell or shell script, on the other hand, are examples of local variables.  Local variables are those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whose scope is within the function where it is declared( can be accessed within the declared block or function in the program)</a:t>
            </a:r>
            <a:endParaRPr dirty="0"/>
          </a:p>
        </p:txBody>
      </p:sp>
      <p:sp>
        <p:nvSpPr>
          <p:cNvPr id="242" name="Google Shape;2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have them do echo $USER </a:t>
            </a:r>
            <a:endParaRPr dirty="0"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99183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9819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Linux kernel is the main component of a Linux operating system (OS) and is the core interface between a computer’s hardware and its processes. It communicates between the 2, managing resources as efficiently as possible.</a:t>
            </a:r>
            <a:endParaRPr dirty="0"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e963ece7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Red Had Enterprise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Software- und System-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Entwicklung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 (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Software and Systems Development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)</a:t>
            </a:r>
            <a:endParaRPr dirty="0"/>
          </a:p>
        </p:txBody>
      </p:sp>
      <p:sp>
        <p:nvSpPr>
          <p:cNvPr id="130" name="Google Shape;130;gee963ece7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that Linux is open source</a:t>
            </a:r>
            <a:endParaRPr dirty="0"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https://curc.readthedocs.io/en/latest/access/logging-in.html</a:t>
            </a:r>
            <a:endParaRPr dirty="0"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7288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6596D-D084-9CA3-6B1E-EBF953007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9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9/3/24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9/3/24</a:t>
            </a: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9/3/24</a:t>
            </a: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9/3/24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9/3/24</a:t>
            </a:r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9/3/24</a:t>
            </a: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9/3/24</a:t>
            </a:r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9/3/24</a:t>
            </a: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8867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9/3/24</a:t>
            </a:r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0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60" r:id="rId8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urc.readthedocs.io/en/latest/open_ondemand/index.html" TargetMode="External"/><Relationship Id="rId4" Type="http://schemas.openxmlformats.org/officeDocument/2006/relationships/hyperlink" Target="https://curc.readthedocs.io/en/latest/access/logging-in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ResearchComputing/working_with_linux_on_hpc_shortcourse.git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olorado.edu/crdds/events#drop_in_consultations-89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www.colorado.edu/crdd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curc-survey18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tty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ndemand-rmacc.rc.colorado.edu/" TargetMode="External"/><Relationship Id="rId5" Type="http://schemas.openxmlformats.org/officeDocument/2006/relationships/hyperlink" Target="https://ondemand.rc.colorado.edu/" TargetMode="External"/><Relationship Id="rId4" Type="http://schemas.openxmlformats.org/officeDocument/2006/relationships/hyperlink" Target="https://gitforwindows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ccess/logging-in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7;p14">
            <a:extLst>
              <a:ext uri="{FF2B5EF4-FFF2-40B4-BE49-F238E27FC236}">
                <a16:creationId xmlns:a16="http://schemas.microsoft.com/office/drawing/2014/main" id="{1519652B-5E04-D388-3720-772DBFFE91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5781" y="136525"/>
            <a:ext cx="11756849" cy="63221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0" tIns="1650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 Black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Black"/>
                <a:ea typeface="Arial Black"/>
                <a:cs typeface="Arial Black"/>
                <a:sym typeface="Arial Black"/>
              </a:rPr>
              <a:t>Working with Linux on HPC</a:t>
            </a:r>
          </a:p>
        </p:txBody>
      </p:sp>
      <p:pic>
        <p:nvPicPr>
          <p:cNvPr id="5" name="Google Shape;95;p14">
            <a:extLst>
              <a:ext uri="{FF2B5EF4-FFF2-40B4-BE49-F238E27FC236}">
                <a16:creationId xmlns:a16="http://schemas.microsoft.com/office/drawing/2014/main" id="{4F1384B4-2E94-F1E9-7E04-6E4F713F0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878305"/>
            <a:ext cx="12208413" cy="51773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94C213-3E57-D4B5-12B3-D5568686311E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50"/>
            <a:ext cx="1014971" cy="323196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C57C4D-DDD7-7FDD-1C94-1ED3C5E820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A1047-B44D-D441-2663-FC88F7BAA1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1100851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Alt: Logging into CURC via browser</a:t>
            </a:r>
            <a:endParaRPr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744209" y="1383160"/>
            <a:ext cx="10429395" cy="4526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Navigate to 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  <a:hlinkClick r:id="rId3"/>
              </a:rPr>
              <a:t>https://ondemand-rmacc.rc.colorado.edu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 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rgbClr val="FF0000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Choose your organization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Enter your password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Authenticate by accepting the Duo push to your smartphone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Select the “Clusters” app to bring up an Alpine terminal</a:t>
            </a:r>
          </a:p>
          <a:p>
            <a:pPr marL="133985" lvl="1">
              <a:buClr>
                <a:srgbClr val="A9A57C"/>
              </a:buClr>
              <a:buSzPts val="2550"/>
            </a:pPr>
            <a:endParaRPr lang="en-US" sz="2400" dirty="0">
              <a:latin typeface="+mn-lt"/>
              <a:ea typeface="Helvetica Neue Light" panose="02000403000000020004" pitchFamily="2" charset="0"/>
              <a:hlinkClick r:id="rId4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400" dirty="0">
              <a:latin typeface="+mn-lt"/>
              <a:ea typeface="Helvetica Neue Light" panose="02000403000000020004" pitchFamily="2" charset="0"/>
              <a:hlinkClick r:id="rId4"/>
            </a:endParaRP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400" dirty="0">
                <a:latin typeface="+mn-lt"/>
                <a:ea typeface="Helvetica Neue Light" panose="02000403000000020004" pitchFamily="2" charset="0"/>
                <a:hlinkClick r:id="rId5"/>
              </a:rPr>
              <a:t>https://curc.readthedocs.io/en/latest/open_ondemand/index.html</a:t>
            </a:r>
            <a:r>
              <a:rPr lang="en-US" sz="2400" dirty="0">
                <a:latin typeface="+mn-lt"/>
                <a:ea typeface="Helvetica Neue Light" panose="02000403000000020004" pitchFamily="2" charset="0"/>
              </a:rPr>
              <a:t> </a:t>
            </a:r>
            <a:endParaRPr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AF617-6054-2B25-941A-072D846D4A79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2085987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68088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The Linux Filesystem</a:t>
            </a:r>
            <a:endParaRPr dirty="0"/>
          </a:p>
        </p:txBody>
      </p:sp>
      <p:sp>
        <p:nvSpPr>
          <p:cNvPr id="253" name="Google Shape;253;p28"/>
          <p:cNvSpPr txBox="1"/>
          <p:nvPr/>
        </p:nvSpPr>
        <p:spPr>
          <a:xfrm>
            <a:off x="964343" y="1088134"/>
            <a:ext cx="9989100" cy="416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System of arranging files and directories (folders)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Levels in full paths separated by forward slashes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:</a:t>
            </a:r>
            <a:endParaRPr sz="25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523875" marR="0" lvl="1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e.g.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/home/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/scripts/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analyze_data.sh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Case-sensitive; spaces in names discouraged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Some shorthand: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.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(the current directory)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..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(the directory one level above)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~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(home directory)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-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(previous directory, when used with </a:t>
            </a:r>
            <a:r>
              <a:rPr lang="en-US" sz="24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cd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B7A1B55F-7D43-C995-2FCD-E47CA4438E6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2310DA6-DF47-DD0D-B2E7-9277EDAF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Filesystem Layout</a:t>
            </a:r>
          </a:p>
        </p:txBody>
      </p:sp>
      <p:pic>
        <p:nvPicPr>
          <p:cNvPr id="17" name="Picture 16" descr="Schematic of Linux filesystem layout">
            <a:extLst>
              <a:ext uri="{FF2B5EF4-FFF2-40B4-BE49-F238E27FC236}">
                <a16:creationId xmlns:a16="http://schemas.microsoft.com/office/drawing/2014/main" id="{3F5B07DF-91AB-5268-90D7-D8F9BD2EC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632" y="1300143"/>
            <a:ext cx="8470231" cy="471288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BDC398-53F4-B1B0-C833-FA416D07BF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F62D6-87FD-B478-A104-3856ABC7EA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11866CA7-9C62-C8A4-A6C5-B2E93450FDCA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6" y="398236"/>
            <a:ext cx="11784018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Your personal directories on CURC</a:t>
            </a:r>
            <a:endParaRPr dirty="0"/>
          </a:p>
        </p:txBody>
      </p:sp>
      <p:pic>
        <p:nvPicPr>
          <p:cNvPr id="14" name="Picture 13" descr="Schematic showing the locations of a user's personal directories on CU Research Computing.">
            <a:extLst>
              <a:ext uri="{FF2B5EF4-FFF2-40B4-BE49-F238E27FC236}">
                <a16:creationId xmlns:a16="http://schemas.microsoft.com/office/drawing/2014/main" id="{E7FF2862-2037-8253-BBF9-44D5D9A6A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75" y="1860884"/>
            <a:ext cx="11167885" cy="3320716"/>
          </a:xfrm>
          <a:prstGeom prst="rect">
            <a:avLst/>
          </a:prstGeom>
        </p:spPr>
      </p:pic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443272D3-CB8E-7127-231A-81976B429278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77711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878687" y="398236"/>
            <a:ext cx="9648064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Anatomy of a Linux command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4F414-447F-A6E8-3721-57372EAC180F}"/>
              </a:ext>
            </a:extLst>
          </p:cNvPr>
          <p:cNvSpPr txBox="1"/>
          <p:nvPr/>
        </p:nvSpPr>
        <p:spPr>
          <a:xfrm>
            <a:off x="784159" y="1521083"/>
            <a:ext cx="1062368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Helvetica Neue Light" panose="02000403000000020004" pitchFamily="2" charset="0"/>
              </a:rPr>
              <a:t>command [flags] [target(s)]</a:t>
            </a:r>
          </a:p>
          <a:p>
            <a:pPr>
              <a:buClr>
                <a:srgbClr val="CEB97C"/>
              </a:buClr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>
              <a:buClr>
                <a:srgbClr val="CEB97C"/>
              </a:buClr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ls –l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myworkdir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/</a:t>
            </a:r>
          </a:p>
          <a:p>
            <a:pPr lvl="1">
              <a:buClr>
                <a:srgbClr val="CEB97C"/>
              </a:buClr>
            </a:pPr>
            <a:endParaRPr lang="en-US" sz="2800" dirty="0"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457200" lvl="1" indent="-457200">
              <a:lnSpc>
                <a:spcPct val="125000"/>
              </a:lnSpc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Helvetica Neue Light" panose="02000403000000020004" pitchFamily="2" charset="0"/>
                <a:cs typeface="Arial" panose="020B0604020202020204" pitchFamily="34" charset="0"/>
              </a:rPr>
              <a:t>Case is important!</a:t>
            </a:r>
          </a:p>
          <a:p>
            <a:pPr marL="457200" lvl="1" indent="-457200">
              <a:lnSpc>
                <a:spcPct val="125000"/>
              </a:lnSpc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Helvetica Neue Light" panose="02000403000000020004" pitchFamily="2" charset="0"/>
                <a:cs typeface="Arial" panose="020B0604020202020204" pitchFamily="34" charset="0"/>
              </a:rPr>
              <a:t>Use “man” command to view a command’s </a:t>
            </a:r>
            <a:r>
              <a:rPr lang="en-US" sz="2800" b="1" u="sng" dirty="0">
                <a:latin typeface="+mn-lt"/>
                <a:ea typeface="Helvetica Neue Light" panose="02000403000000020004" pitchFamily="2" charset="0"/>
                <a:cs typeface="Arial" panose="020B0604020202020204" pitchFamily="34" charset="0"/>
              </a:rPr>
              <a:t>man</a:t>
            </a:r>
            <a:r>
              <a:rPr lang="en-US" sz="2800" dirty="0">
                <a:latin typeface="+mn-lt"/>
                <a:ea typeface="Helvetica Neue Light" panose="02000403000000020004" pitchFamily="2" charset="0"/>
                <a:cs typeface="Arial" panose="020B0604020202020204" pitchFamily="34" charset="0"/>
              </a:rPr>
              <a:t>ual </a:t>
            </a:r>
          </a:p>
          <a:p>
            <a:pPr marL="457200" lvl="1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lvl="5">
              <a:buClr>
                <a:srgbClr val="CEB97C"/>
              </a:buClr>
            </a:pPr>
            <a:r>
              <a:rPr lang="en-US" sz="28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man ls</a:t>
            </a:r>
          </a:p>
          <a:p>
            <a:pPr marL="457200" lvl="8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53" name="Google Shape;153;p1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D46D1400-B5E5-DF10-F852-160AD24DA75D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3017141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457950" y="644350"/>
            <a:ext cx="114711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sz="4350" b="1" u="sng" dirty="0">
                <a:latin typeface="+mn-lt"/>
              </a:rPr>
              <a:t>C</a:t>
            </a:r>
            <a:r>
              <a:rPr lang="en-US" sz="4350" dirty="0">
                <a:latin typeface="+mn-lt"/>
              </a:rPr>
              <a:t>hange </a:t>
            </a:r>
            <a:r>
              <a:rPr lang="en-US" sz="4350" b="1" u="sng" dirty="0">
                <a:latin typeface="+mn-lt"/>
              </a:rPr>
              <a:t>D</a:t>
            </a:r>
            <a:r>
              <a:rPr lang="en-US" sz="4350" dirty="0">
                <a:latin typeface="+mn-lt"/>
              </a:rPr>
              <a:t>irectories</a:t>
            </a:r>
            <a:endParaRPr sz="4350"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2545768" y="1965587"/>
            <a:ext cx="7584194" cy="250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cd &lt;path/to/take&gt;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cd /projects/$USER</a:t>
            </a:r>
            <a:endParaRPr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67450864-7ED8-1EDB-E8EF-F99FF0C3D890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2607950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b="1" u="sng" dirty="0">
                <a:latin typeface="+mn-lt"/>
              </a:rPr>
              <a:t>M</a:t>
            </a:r>
            <a:r>
              <a:rPr lang="en-US" dirty="0">
                <a:latin typeface="+mn-lt"/>
              </a:rPr>
              <a:t>a</a:t>
            </a:r>
            <a:r>
              <a:rPr lang="en-US" b="1" u="sng" dirty="0">
                <a:latin typeface="+mn-lt"/>
              </a:rPr>
              <a:t>k</a:t>
            </a:r>
            <a:r>
              <a:rPr lang="en-US" dirty="0">
                <a:latin typeface="+mn-lt"/>
              </a:rPr>
              <a:t>e </a:t>
            </a:r>
            <a:r>
              <a:rPr lang="en-US" b="1" u="sng" dirty="0">
                <a:latin typeface="+mn-lt"/>
              </a:rPr>
              <a:t>Dir</a:t>
            </a:r>
            <a:r>
              <a:rPr lang="en-US" dirty="0">
                <a:latin typeface="+mn-lt"/>
              </a:rPr>
              <a:t>ectories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580445" y="1547348"/>
            <a:ext cx="10273085" cy="250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mkdir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 &lt;path/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directory_name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mkdir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rc_temp</a:t>
            </a:r>
            <a:endParaRPr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8AF646CC-6F5A-BAB9-50F5-924D8DAB9EE9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1556662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457950" y="640575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b="1" u="sng" dirty="0">
                <a:latin typeface="+mn-lt"/>
              </a:rPr>
              <a:t>L</a:t>
            </a:r>
            <a:r>
              <a:rPr lang="en-US" dirty="0">
                <a:latin typeface="+mn-lt"/>
              </a:rPr>
              <a:t>i</a:t>
            </a:r>
            <a:r>
              <a:rPr lang="en-US" b="1" u="sng" dirty="0">
                <a:latin typeface="+mn-lt"/>
              </a:rPr>
              <a:t>s</a:t>
            </a:r>
            <a:r>
              <a:rPr lang="en-US" dirty="0">
                <a:latin typeface="+mn-lt"/>
              </a:rPr>
              <a:t>t Files and Directories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448975" y="1911538"/>
            <a:ext cx="11294050" cy="3756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l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s [option] [file/directory]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 -l (long format)         -a (all files)</a:t>
            </a:r>
          </a:p>
          <a:p>
            <a:pPr marL="12700"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 -h (readable file size)  -r (reverse sort)</a:t>
            </a:r>
          </a:p>
          <a:p>
            <a:pPr marL="12700"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 -S (sort by file size)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96A1C8BE-34D0-74F2-2418-72F4705A89B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2907892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b="1" u="sng" dirty="0">
                <a:latin typeface="+mn-lt"/>
              </a:rPr>
              <a:t>C</a:t>
            </a:r>
            <a:r>
              <a:rPr lang="en-US" dirty="0">
                <a:latin typeface="+mn-lt"/>
              </a:rPr>
              <a:t>o</a:t>
            </a:r>
            <a:r>
              <a:rPr lang="en-US" b="1" u="sng" dirty="0">
                <a:latin typeface="+mn-lt"/>
              </a:rPr>
              <a:t>p</a:t>
            </a:r>
            <a:r>
              <a:rPr lang="en-US" dirty="0">
                <a:latin typeface="+mn-lt"/>
              </a:rPr>
              <a:t>y Files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580445" y="1547348"/>
            <a:ext cx="10273085" cy="41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cp &lt;source&gt; &lt;destination&gt;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cp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README.md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 ../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cp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README.md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 ../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Docs.md</a:t>
            </a:r>
            <a:endParaRPr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6B39B38E-1BA3-ADB9-6BCF-C0A8B550384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2144212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b="1" u="sng" dirty="0">
                <a:latin typeface="+mn-lt"/>
              </a:rPr>
              <a:t>R</a:t>
            </a:r>
            <a:r>
              <a:rPr lang="en-US" dirty="0">
                <a:latin typeface="+mn-lt"/>
              </a:rPr>
              <a:t>e</a:t>
            </a:r>
            <a:r>
              <a:rPr lang="en-US" b="1" u="sng" dirty="0">
                <a:latin typeface="+mn-lt"/>
              </a:rPr>
              <a:t>m</a:t>
            </a:r>
            <a:r>
              <a:rPr lang="en-US" dirty="0">
                <a:latin typeface="+mn-lt"/>
              </a:rPr>
              <a:t>ove Files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580445" y="1547348"/>
            <a:ext cx="10273085" cy="41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rm &lt;path/to/file&gt;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rm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Docs.md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rm –r &lt;directory&gt;</a:t>
            </a:r>
            <a:endParaRPr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C53A89-28F0-CF29-70EA-B39F1598A9A9}"/>
              </a:ext>
            </a:extLst>
          </p:cNvPr>
          <p:cNvSpPr/>
          <p:nvPr/>
        </p:nvSpPr>
        <p:spPr>
          <a:xfrm>
            <a:off x="8396129" y="3657190"/>
            <a:ext cx="2958334" cy="206180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ysClr val="windowText" lastClr="000000"/>
                </a:solidFill>
              </a:rPr>
              <a:t>Be careful when using a recursive (-r) delete. It can delete everything!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1C945F6-5904-6394-ED0A-338A42D4B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4" idx="1"/>
          </p:cNvCxnSpPr>
          <p:nvPr/>
        </p:nvCxnSpPr>
        <p:spPr>
          <a:xfrm rot="10800000" flipV="1">
            <a:off x="7021003" y="4688092"/>
            <a:ext cx="1375127" cy="622560"/>
          </a:xfrm>
          <a:prstGeom prst="bentConnector3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A134888B-D030-9388-C51E-E9500832467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4184349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435151" y="553826"/>
            <a:ext cx="11756849" cy="632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 Black"/>
              <a:buNone/>
            </a:pPr>
            <a:r>
              <a:rPr lang="en-US" sz="4000" dirty="0"/>
              <a:t>Working with Linux on HPC:</a:t>
            </a:r>
            <a:endParaRPr sz="4000" dirty="0"/>
          </a:p>
        </p:txBody>
      </p:sp>
      <p:sp>
        <p:nvSpPr>
          <p:cNvPr id="101" name="Google Shape;101;p14"/>
          <p:cNvSpPr txBox="1"/>
          <p:nvPr/>
        </p:nvSpPr>
        <p:spPr>
          <a:xfrm>
            <a:off x="473216" y="1388775"/>
            <a:ext cx="10626000" cy="3932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Workshop Type: Short Course</a:t>
            </a:r>
          </a:p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Instructor: Mohal Khandelwal</a:t>
            </a:r>
          </a:p>
          <a:p>
            <a:pPr marL="29845" marR="69850"/>
            <a:endParaRPr lang="en-US"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Contact</a:t>
            </a:r>
            <a:r>
              <a:rPr lang="en-US" sz="2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 </a:t>
            </a:r>
            <a:r>
              <a:rPr lang="en-US" sz="2400" u="sng" dirty="0" err="1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rc-help@colorado.edu</a:t>
            </a:r>
            <a:endParaRPr lang="en-US" sz="2400" u="sng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Website: </a:t>
            </a:r>
            <a:r>
              <a:rPr lang="en-US" sz="2400" u="sng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2400" u="sng" strike="noStrike" cap="none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://www.colorado.edu/rc</a:t>
            </a:r>
            <a:endParaRPr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 lvl="0" indent="0" algn="l" rtl="0">
              <a:spcBef>
                <a:spcPts val="224"/>
              </a:spcBef>
              <a:spcAft>
                <a:spcPts val="0"/>
              </a:spcAft>
              <a:buNone/>
            </a:pPr>
            <a:endParaRPr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Slides and other files available for download and viewing: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700" u="sng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4"/>
              </a:rPr>
              <a:t>github.com/</a:t>
            </a:r>
            <a:r>
              <a:rPr lang="en-US" sz="2700" u="sng" dirty="0" err="1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4"/>
              </a:rPr>
              <a:t>ResearchComputing</a:t>
            </a:r>
            <a:r>
              <a:rPr lang="en-US" sz="2700" u="sng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4"/>
              </a:rPr>
              <a:t>/</a:t>
            </a:r>
            <a:r>
              <a:rPr lang="en-US" sz="2700" u="sng" dirty="0" err="1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4"/>
              </a:rPr>
              <a:t>working_with_linux_on_hpc_shortcourse</a:t>
            </a:r>
            <a:endParaRPr lang="en-US" sz="27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 lvl="0" indent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sz="2700" dirty="0"/>
          </a:p>
        </p:txBody>
      </p:sp>
      <p:pic>
        <p:nvPicPr>
          <p:cNvPr id="4" name="Picture 3" descr="QR code for course slide repository">
            <a:extLst>
              <a:ext uri="{FF2B5EF4-FFF2-40B4-BE49-F238E27FC236}">
                <a16:creationId xmlns:a16="http://schemas.microsoft.com/office/drawing/2014/main" id="{9FF7448C-D6D4-8181-34C2-AEFBF2A2F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1743" y="1784434"/>
            <a:ext cx="2666740" cy="2666740"/>
          </a:xfrm>
          <a:prstGeom prst="rect">
            <a:avLst/>
          </a:prstGeom>
        </p:spPr>
      </p:pic>
      <p:sp>
        <p:nvSpPr>
          <p:cNvPr id="2" name="Google Shape;101;p14">
            <a:extLst>
              <a:ext uri="{FF2B5EF4-FFF2-40B4-BE49-F238E27FC236}">
                <a16:creationId xmlns:a16="http://schemas.microsoft.com/office/drawing/2014/main" id="{81AD0A27-A887-DD68-DEA4-7DEDF0579DD3}"/>
              </a:ext>
            </a:extLst>
          </p:cNvPr>
          <p:cNvSpPr txBox="1"/>
          <p:nvPr/>
        </p:nvSpPr>
        <p:spPr>
          <a:xfrm>
            <a:off x="473215" y="5353781"/>
            <a:ext cx="5795237" cy="58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845" marR="69850"/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Contributors: Michael Schneider, Layla Freeborn, Andrew Monaghan, Brandon Reyes, John </a:t>
            </a:r>
            <a:r>
              <a:rPr lang="en-US" sz="18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Reiland</a:t>
            </a:r>
            <a:endParaRPr lang="en-US" sz="1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FB17C-FC85-B26B-DA4B-98300FB106D2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878686" y="398236"/>
            <a:ext cx="4779163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Text Editors</a:t>
            </a:r>
            <a:endParaRPr dirty="0"/>
          </a:p>
        </p:txBody>
      </p:sp>
      <p:sp>
        <p:nvSpPr>
          <p:cNvPr id="232" name="Google Shape;232;p33"/>
          <p:cNvSpPr txBox="1"/>
          <p:nvPr/>
        </p:nvSpPr>
        <p:spPr>
          <a:xfrm>
            <a:off x="888168" y="1307609"/>
            <a:ext cx="10141500" cy="370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b="1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nano </a:t>
            </a:r>
            <a:r>
              <a:rPr lang="en-US" sz="32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– Beginner friendly</a:t>
            </a:r>
          </a:p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b="1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vi</a:t>
            </a:r>
            <a:r>
              <a:rPr lang="en-US" sz="3200" b="1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/vim </a:t>
            </a:r>
            <a:r>
              <a:rPr lang="en-US" sz="32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– Powerful, but steep learning curve</a:t>
            </a:r>
            <a:endParaRPr lang="en-US" sz="32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</a:endParaRPr>
          </a:p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b="1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emacs</a:t>
            </a:r>
            <a:r>
              <a:rPr lang="en-US" sz="32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 – </a:t>
            </a:r>
            <a:r>
              <a:rPr lang="en-US" sz="32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Extendable, tons of additional features</a:t>
            </a:r>
            <a:endParaRPr lang="en-US" sz="32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</a:endParaRPr>
          </a:p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b="1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VS Code </a:t>
            </a:r>
            <a:r>
              <a:rPr lang="en-US" sz="32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– via OnDemand </a:t>
            </a:r>
          </a:p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Use local text editor and copy files manually to Alpine</a:t>
            </a:r>
            <a:endParaRPr sz="32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231" name="Google Shape;231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048BD7-A38F-F22A-7F1A-1BCB314EDD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5C568E76-B43D-CF7E-AE3E-4CCAABC0215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4075504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dirty="0">
                <a:latin typeface="+mn-lt"/>
              </a:rPr>
              <a:t>Create a Text File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2767422" y="1742245"/>
            <a:ext cx="6824562" cy="250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nano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6DF0B7C4-F148-D851-B286-5F6E766FED1F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484450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dirty="0">
                <a:latin typeface="+mn-lt"/>
              </a:rPr>
              <a:t>Head Command – First X Lines of File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580445" y="1547348"/>
            <a:ext cx="10273085" cy="41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head &lt;path/to/file&gt;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head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head –n 3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E8CB8480-1DED-3297-F0C6-FCC248957BFD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2572999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dirty="0">
                <a:latin typeface="+mn-lt"/>
              </a:rPr>
              <a:t>Tail Command – Last X Lines of File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822375" y="1424883"/>
            <a:ext cx="10273085" cy="41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tail &lt;path/to/file&gt;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tail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tail –n 3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5656BE84-6B71-560C-AB4C-28642D3D254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1113831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251901" y="188360"/>
            <a:ext cx="9962909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Intro to Shells and Shell Scripts</a:t>
            </a:r>
            <a:endParaRPr dirty="0"/>
          </a:p>
        </p:txBody>
      </p:sp>
      <p:sp>
        <p:nvSpPr>
          <p:cNvPr id="217" name="Google Shape;217;p31"/>
          <p:cNvSpPr txBox="1"/>
          <p:nvPr/>
        </p:nvSpPr>
        <p:spPr>
          <a:xfrm>
            <a:off x="453425" y="981250"/>
            <a:ext cx="11688300" cy="560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75" rIns="0" bIns="0" anchor="t" anchorCtr="0">
            <a:spAutoFit/>
          </a:bodyPr>
          <a:lstStyle/>
          <a:p>
            <a:pPr marL="29975" marR="11990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 </a:t>
            </a:r>
            <a:r>
              <a:rPr lang="en-US" sz="2600" b="1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is the environment in which commands are interpreted in Linux. 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GNU/Linux provides numerous shells; 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most common is the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Bourne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Again shell (bash).</a:t>
            </a: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0" lvl="0" indent="0" algn="l" rtl="0">
              <a:spcBef>
                <a:spcPts val="2301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Other common shells available on Linux systems include:</a:t>
            </a:r>
            <a:endParaRPr lang="en-US"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marR="0" lvl="0" indent="-393700" algn="l" rtl="0">
              <a:spcBef>
                <a:spcPts val="2301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,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tcsh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ksh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,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z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 scripts 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are files containing collections of commands for Linux systems that can be executed as programs. They are powerful tools!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0161D-E837-5E09-AFF1-6D4564A9306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1133B-0D76-8104-BD9B-E97D142111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F82C2247-6DF9-ED13-830C-860F97E705AA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6;p31">
            <a:extLst>
              <a:ext uri="{FF2B5EF4-FFF2-40B4-BE49-F238E27FC236}">
                <a16:creationId xmlns:a16="http://schemas.microsoft.com/office/drawing/2014/main" id="{7BB7D35D-D791-33B1-E779-2E55122C2C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901" y="188360"/>
            <a:ext cx="9962909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Shell script basics</a:t>
            </a:r>
            <a:endParaRPr dirty="0"/>
          </a:p>
        </p:txBody>
      </p:sp>
      <p:sp>
        <p:nvSpPr>
          <p:cNvPr id="223" name="Google Shape;223;p32"/>
          <p:cNvSpPr txBox="1"/>
          <p:nvPr/>
        </p:nvSpPr>
        <p:spPr>
          <a:xfrm>
            <a:off x="944700" y="827737"/>
            <a:ext cx="10302600" cy="255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900" rIns="0" bIns="0" anchor="t" anchorCtr="0">
            <a:spAutoFit/>
          </a:bodyPr>
          <a:lstStyle/>
          <a:p>
            <a:pPr marL="67713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Executed interactively (terminal) or programmatically (scripts)</a:t>
            </a:r>
          </a:p>
          <a:p>
            <a:pPr marL="67713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In shell scripts, the first line must contain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Courier New" panose="02070309020205020404" pitchFamily="49" charset="0"/>
              </a:rPr>
              <a:t>#!/bin/bash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+mn-lt"/>
              <a:ea typeface="Helvetica Neue Light" panose="02000403000000020004" pitchFamily="2" charset="0"/>
              <a:cs typeface="Courier New" panose="02070309020205020404" pitchFamily="49" charset="0"/>
            </a:endParaRPr>
          </a:p>
          <a:p>
            <a:pPr marL="683448" marR="28477" lvl="0" indent="-349218" algn="l" rtl="0">
              <a:lnSpc>
                <a:spcPct val="125000"/>
              </a:lnSpc>
              <a:spcBef>
                <a:spcPts val="507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The program loader recognizes the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Courier New" panose="02070309020205020404" pitchFamily="49" charset="0"/>
              </a:rPr>
              <a:t>#!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 and will interpret the rest of the line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Courier New" panose="02070309020205020404" pitchFamily="49" charset="0"/>
              </a:rPr>
              <a:t>(/bin/bash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) as the interpreter program.</a:t>
            </a:r>
            <a:endParaRPr sz="2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</a:endParaRPr>
          </a:p>
          <a:p>
            <a:pPr marL="677130" marR="0" lvl="0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If a line starts with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Courier New" panose="02070309020205020404" pitchFamily="49" charset="0"/>
              </a:rPr>
              <a:t>#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, it is a comment and is not run.</a:t>
            </a:r>
            <a:endParaRPr sz="2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</a:endParaRPr>
          </a:p>
        </p:txBody>
      </p:sp>
      <p:sp>
        <p:nvSpPr>
          <p:cNvPr id="222" name="Google Shape;222;p3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2775" y="3510125"/>
            <a:ext cx="11005500" cy="24156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2"/>
          <p:cNvSpPr txBox="1"/>
          <p:nvPr/>
        </p:nvSpPr>
        <p:spPr>
          <a:xfrm>
            <a:off x="944700" y="3497425"/>
            <a:ext cx="5694600" cy="265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475" rIns="0" bIns="0" anchor="t" anchorCtr="0">
            <a:spAutoFit/>
          </a:bodyPr>
          <a:lstStyle/>
          <a:p>
            <a:pPr marL="29975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#!/bin/bash</a:t>
            </a:r>
            <a:b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 the files in /</a:t>
            </a:r>
            <a:r>
              <a:rPr lang="en-US" sz="2600" i="1" dirty="0" err="1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tmp</a:t>
            </a:r>
            <a: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2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75" marR="1212522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cd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6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tmp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1212522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 </a:t>
            </a:r>
            <a:endParaRPr dirty="0"/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32"/>
          <p:cNvSpPr txBox="1"/>
          <p:nvPr/>
        </p:nvSpPr>
        <p:spPr>
          <a:xfrm>
            <a:off x="5537200" y="3526312"/>
            <a:ext cx="5924900" cy="2799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450" rIns="0" bIns="0" anchor="t" anchorCtr="0">
            <a:spAutoFit/>
          </a:bodyPr>
          <a:lstStyle/>
          <a:p>
            <a:pPr marL="29975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Shell to run</a:t>
            </a:r>
            <a:endParaRPr sz="25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Comments</a:t>
            </a:r>
            <a:endParaRPr sz="25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Change directories</a:t>
            </a:r>
            <a:endParaRPr sz="25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List everything in /</a:t>
            </a:r>
            <a:r>
              <a:rPr lang="en-US" sz="2500" dirty="0" err="1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tmp</a:t>
            </a:r>
            <a:r>
              <a:rPr lang="en-US" sz="25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sz="13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6900"/>
              </a:lnSpc>
              <a:spcBef>
                <a:spcPts val="319"/>
              </a:spcBef>
              <a:spcAft>
                <a:spcPts val="0"/>
              </a:spcAft>
              <a:buNone/>
            </a:pPr>
            <a:endParaRPr sz="2500" dirty="0">
              <a:solidFill>
                <a:schemeClr val="dk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26467F-1CB9-596A-31E7-34DC42EBD0D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22762-817B-F78D-8C9E-DB865AA6B5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99590-0780-ABD8-5A3F-72C0B495B136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>
            <a:spLocks noGrp="1"/>
          </p:cNvSpPr>
          <p:nvPr>
            <p:ph type="title"/>
          </p:nvPr>
        </p:nvSpPr>
        <p:spPr>
          <a:xfrm>
            <a:off x="251901" y="178273"/>
            <a:ext cx="11486678" cy="71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Alternatives for Scripting</a:t>
            </a:r>
            <a:endParaRPr/>
          </a:p>
        </p:txBody>
      </p:sp>
      <p:sp>
        <p:nvSpPr>
          <p:cNvPr id="379" name="Google Shape;379;p55"/>
          <p:cNvSpPr txBox="1"/>
          <p:nvPr/>
        </p:nvSpPr>
        <p:spPr>
          <a:xfrm>
            <a:off x="1145537" y="1651841"/>
            <a:ext cx="2918358" cy="313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0375" rIns="0" bIns="0" anchor="t" anchorCtr="0">
            <a:spAutoFit/>
          </a:bodyPr>
          <a:lstStyle/>
          <a:p>
            <a:pPr marL="487175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csh</a:t>
            </a:r>
            <a:r>
              <a:rPr lang="en-US" sz="2800" dirty="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/</a:t>
            </a:r>
            <a:r>
              <a:rPr lang="en-US" sz="2800" dirty="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tcsh</a:t>
            </a:r>
            <a:endParaRPr sz="28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487175" marR="0" lvl="0" indent="-457200" algn="l" rtl="0">
              <a:spcBef>
                <a:spcPts val="788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ksh</a:t>
            </a:r>
            <a:endParaRPr sz="28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487175" marR="0" lvl="0" indent="-457200" algn="l" rtl="0">
              <a:spcBef>
                <a:spcPts val="1024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perl</a:t>
            </a:r>
            <a:endParaRPr sz="26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487175" marR="0" lvl="0" indent="-457200" algn="l" rtl="0">
              <a:spcBef>
                <a:spcPts val="779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python</a:t>
            </a:r>
            <a:endParaRPr sz="26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487175" marR="0" lvl="0" indent="-457200" algn="l" rtl="0">
              <a:spcBef>
                <a:spcPts val="791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ruby</a:t>
            </a:r>
            <a:endParaRPr sz="26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487175" marR="0" lvl="0" indent="-457200" algn="l" rtl="0">
              <a:spcBef>
                <a:spcPts val="791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make</a:t>
            </a:r>
            <a:endParaRPr sz="26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380" name="Google Shape;380;p55"/>
          <p:cNvSpPr txBox="1"/>
          <p:nvPr/>
        </p:nvSpPr>
        <p:spPr>
          <a:xfrm>
            <a:off x="3443574" y="1727590"/>
            <a:ext cx="6972615" cy="305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975" rIns="0" bIns="0" anchor="t" anchorCtr="0">
            <a:spAutoFit/>
          </a:bodyPr>
          <a:lstStyle/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C-shell (</a:t>
            </a:r>
            <a:r>
              <a:rPr lang="en-US" sz="2600" dirty="0" err="1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tcsh</a:t>
            </a: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: updated version of </a:t>
            </a:r>
            <a:r>
              <a:rPr lang="en-US" sz="2600" dirty="0" err="1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csh</a:t>
            </a: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)</a:t>
            </a:r>
            <a:endParaRPr dirty="0">
              <a:latin typeface="+mn-lt"/>
              <a:ea typeface="Helvetica Neue Light" panose="02000403000000020004" pitchFamily="2" charset="0"/>
            </a:endParaRPr>
          </a:p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Korn shell; related to </a:t>
            </a:r>
            <a:r>
              <a:rPr lang="en-US" sz="2600" dirty="0" err="1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/bash</a:t>
            </a:r>
            <a:endParaRPr dirty="0">
              <a:latin typeface="+mn-lt"/>
              <a:ea typeface="Helvetica Neue Light" panose="02000403000000020004" pitchFamily="2" charset="0"/>
            </a:endParaRPr>
          </a:p>
          <a:p>
            <a:pPr marL="29975" marR="11990" lvl="0" indent="0" algn="just" rtl="0">
              <a:lnSpc>
                <a:spcPct val="125299"/>
              </a:lnSpc>
              <a:spcBef>
                <a:spcPts val="236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exceptional text manipulation and parsing  excellent for scientific and numerical work  general scripting</a:t>
            </a:r>
            <a:endParaRPr dirty="0">
              <a:latin typeface="+mn-lt"/>
              <a:ea typeface="Helvetica Neue Light" panose="02000403000000020004" pitchFamily="2" charset="0"/>
            </a:endParaRPr>
          </a:p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building executables from source code</a:t>
            </a:r>
            <a:endParaRPr dirty="0">
              <a:latin typeface="+mn-lt"/>
              <a:ea typeface="Helvetica Neue Light" panose="02000403000000020004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95EE0B-0136-1070-ECFB-F85045FAE4C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CD7BE-3819-805B-C15C-FDB2BE47BB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2BC038ED-818A-4E56-5263-2C6C6CC88A6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8067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Modes (aka permissions)</a:t>
            </a:r>
            <a:endParaRPr dirty="0"/>
          </a:p>
        </p:txBody>
      </p:sp>
      <p:sp>
        <p:nvSpPr>
          <p:cNvPr id="11" name="Google Shape;496;p45">
            <a:extLst>
              <a:ext uri="{FF2B5EF4-FFF2-40B4-BE49-F238E27FC236}">
                <a16:creationId xmlns:a16="http://schemas.microsoft.com/office/drawing/2014/main" id="{A22632FC-EDCF-1118-8696-B6F749DE08E5}"/>
              </a:ext>
            </a:extLst>
          </p:cNvPr>
          <p:cNvSpPr txBox="1"/>
          <p:nvPr/>
        </p:nvSpPr>
        <p:spPr>
          <a:xfrm>
            <a:off x="1048594" y="1408113"/>
            <a:ext cx="7562005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View file/directory permissions   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ls -l 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496" name="Google Shape;496;p45"/>
          <p:cNvSpPr txBox="1"/>
          <p:nvPr/>
        </p:nvSpPr>
        <p:spPr>
          <a:xfrm>
            <a:off x="1048595" y="2131385"/>
            <a:ext cx="35892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3 classes of users: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8" name="Google Shape;498;p45"/>
          <p:cNvSpPr txBox="1"/>
          <p:nvPr/>
        </p:nvSpPr>
        <p:spPr>
          <a:xfrm>
            <a:off x="1432161" y="2478666"/>
            <a:ext cx="1831200" cy="13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User (u)</a:t>
            </a:r>
            <a:endParaRPr sz="23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Group (g)</a:t>
            </a:r>
            <a:endParaRPr sz="23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Other (o)</a:t>
            </a:r>
            <a:endParaRPr sz="23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7" name="Google Shape;497;p45"/>
          <p:cNvSpPr txBox="1"/>
          <p:nvPr/>
        </p:nvSpPr>
        <p:spPr>
          <a:xfrm>
            <a:off x="3274178" y="2542225"/>
            <a:ext cx="19836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aka “owner”</a:t>
            </a:r>
            <a:endParaRPr sz="23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9" name="Google Shape;499;p45"/>
          <p:cNvSpPr txBox="1"/>
          <p:nvPr/>
        </p:nvSpPr>
        <p:spPr>
          <a:xfrm>
            <a:off x="1048594" y="3784266"/>
            <a:ext cx="4406400" cy="230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3 types of permissions: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Read (r)</a:t>
            </a:r>
            <a:endParaRPr sz="2300" u="none" strike="noStrike" cap="none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Write (w)</a:t>
            </a:r>
            <a:endParaRPr sz="2300" u="none" strike="noStrike" cap="none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Execute (x)</a:t>
            </a:r>
            <a:endParaRPr sz="2300" u="none" strike="noStrike" cap="none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endParaRPr sz="3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cs typeface="Times New Roman"/>
              <a:sym typeface="Times New Roman"/>
            </a:endParaRPr>
          </a:p>
        </p:txBody>
      </p:sp>
      <p:pic>
        <p:nvPicPr>
          <p:cNvPr id="5" name="Picture 4" descr="Schematic showing graphical representation of linux permissions on the command line. ">
            <a:extLst>
              <a:ext uri="{FF2B5EF4-FFF2-40B4-BE49-F238E27FC236}">
                <a16:creationId xmlns:a16="http://schemas.microsoft.com/office/drawing/2014/main" id="{2E3A9DC7-6551-19CC-B45B-3CDB2A945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007" y="2131385"/>
            <a:ext cx="4926766" cy="2620620"/>
          </a:xfrm>
          <a:prstGeom prst="rect">
            <a:avLst/>
          </a:prstGeom>
        </p:spPr>
      </p:pic>
      <p:sp>
        <p:nvSpPr>
          <p:cNvPr id="495" name="Google Shape;495;p4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1F3EB-AA7B-19DC-9FBB-E8F1DF4F4E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14BF4F2D-CB9D-BEAD-3456-02C8EA22881C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826599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6042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Modes (continued)</a:t>
            </a:r>
            <a:endParaRPr dirty="0"/>
          </a:p>
        </p:txBody>
      </p:sp>
      <p:sp>
        <p:nvSpPr>
          <p:cNvPr id="507" name="Google Shape;507;p46"/>
          <p:cNvSpPr txBox="1"/>
          <p:nvPr/>
        </p:nvSpPr>
        <p:spPr>
          <a:xfrm>
            <a:off x="878687" y="1583946"/>
            <a:ext cx="9328200" cy="36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33985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chmod</a:t>
            </a:r>
            <a:r>
              <a:rPr lang="en-US" sz="280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changes modes: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3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add write and execute permission for your group:</a:t>
            </a: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320" marR="0" lvl="0" indent="0" algn="l" rtl="0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None/>
            </a:pPr>
            <a:r>
              <a:rPr lang="en-US" sz="2550" dirty="0" err="1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chmod</a:t>
            </a:r>
            <a:r>
              <a:rPr lang="en-US" sz="255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550" dirty="0" err="1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g+wx</a:t>
            </a:r>
            <a:r>
              <a:rPr lang="en-US" sz="255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filename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530"/>
              </a:spcBef>
              <a:spcAft>
                <a:spcPts val="0"/>
              </a:spcAft>
              <a:buNone/>
            </a:pPr>
            <a:r>
              <a:rPr lang="en-US" sz="255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remove execute permission for others:</a:t>
            </a: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320" marR="0" lvl="0" indent="0" algn="l" rtl="0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None/>
            </a:pPr>
            <a:r>
              <a:rPr lang="en-US" sz="2550" dirty="0" err="1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chmod</a:t>
            </a:r>
            <a:r>
              <a:rPr lang="en-US" sz="255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o-x filename</a:t>
            </a:r>
            <a:endParaRPr sz="2550" dirty="0">
              <a:solidFill>
                <a:schemeClr val="accent5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6" name="Google Shape;506;p4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67A5FC-BC2C-ED91-1B87-5B8DF1CEC8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42B26DA4-8B88-6B8A-8B38-DDEABB8C198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3992692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E882-BA6F-885D-6120-8BD3DAFD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test.sh</a:t>
            </a:r>
            <a:endParaRPr lang="en-US" dirty="0"/>
          </a:p>
        </p:txBody>
      </p:sp>
      <p:sp>
        <p:nvSpPr>
          <p:cNvPr id="7" name="Google Shape;391;p33">
            <a:extLst>
              <a:ext uri="{FF2B5EF4-FFF2-40B4-BE49-F238E27FC236}">
                <a16:creationId xmlns:a16="http://schemas.microsoft.com/office/drawing/2014/main" id="{584653C5-4DCD-4D2F-BF0E-1A0F9D1F50B2}"/>
              </a:ext>
            </a:extLst>
          </p:cNvPr>
          <p:cNvSpPr txBox="1"/>
          <p:nvPr/>
        </p:nvSpPr>
        <p:spPr>
          <a:xfrm>
            <a:off x="959457" y="1931069"/>
            <a:ext cx="10273085" cy="204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chmod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u+x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test.sh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./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test.sh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8904B-78AE-2EF6-AFC9-6344B06F6BF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D4CAF-BAB8-1E92-3114-9F8BC35DAD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3389DD3A-C3C4-69DA-44CC-C2C8DBA92FF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3268758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2681844" y="168412"/>
            <a:ext cx="68283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Atkinson Hyperlegible" pitchFamily="2" charset="0"/>
              </a:rPr>
              <a:t>Meet the User Support Team</a:t>
            </a:r>
          </a:p>
        </p:txBody>
      </p:sp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5000"/>
          </a:blip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/>
          <p:nvPr/>
        </p:nvGrpSpPr>
        <p:grpSpPr>
          <a:xfrm>
            <a:off x="1311827" y="1002923"/>
            <a:ext cx="9568346" cy="4532464"/>
            <a:chOff x="1309718" y="1519514"/>
            <a:chExt cx="9568346" cy="453246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58736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58063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58063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51951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311827" y="288503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3988557" y="288503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65287" y="288502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342017" y="288502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311826" y="5474655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3988556" y="549665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665286" y="5474654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9350620" y="547516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>
            <a:spLocks noGrp="1"/>
          </p:cNvSpPr>
          <p:nvPr>
            <p:ph type="title"/>
          </p:nvPr>
        </p:nvSpPr>
        <p:spPr>
          <a:xfrm>
            <a:off x="690400" y="503346"/>
            <a:ext cx="12056405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Local vs Global Variables</a:t>
            </a:r>
            <a:endParaRPr dirty="0"/>
          </a:p>
        </p:txBody>
      </p:sp>
      <p:sp>
        <p:nvSpPr>
          <p:cNvPr id="246" name="Google Shape;246;p35"/>
          <p:cNvSpPr txBox="1"/>
          <p:nvPr/>
        </p:nvSpPr>
        <p:spPr>
          <a:xfrm>
            <a:off x="558040" y="1490921"/>
            <a:ext cx="9926700" cy="268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0375" rIns="0" bIns="0" anchor="t" anchorCtr="0">
            <a:spAutoFit/>
          </a:bodyPr>
          <a:lstStyle/>
          <a:p>
            <a:pPr marL="683448" marR="11990" lvl="0" indent="-349218" algn="l" rtl="0">
              <a:lnSpc>
                <a:spcPct val="125000"/>
              </a:lnSpc>
              <a:spcBef>
                <a:spcPts val="708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A variable can contain a number, a character, a string of  characters.</a:t>
            </a:r>
            <a:endParaRPr sz="2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677130" indent="-342900">
              <a:lnSpc>
                <a:spcPct val="125000"/>
              </a:lnSpc>
              <a:spcBef>
                <a:spcPts val="779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Environment variables are global 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– </a:t>
            </a:r>
            <a:r>
              <a:rPr lang="en-US" sz="24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effective in subsequent shells</a:t>
            </a:r>
            <a:endParaRPr lang="en-US" sz="2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677130" indent="-342900">
              <a:lnSpc>
                <a:spcPct val="125000"/>
              </a:lnSpc>
              <a:spcBef>
                <a:spcPts val="779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Shell variables are local- </a:t>
            </a:r>
            <a:r>
              <a:rPr lang="en-US" sz="24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only effective in the current shell itself</a:t>
            </a:r>
            <a:endParaRPr sz="2400" dirty="0">
              <a:solidFill>
                <a:schemeClr val="dk1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1B9A1F-E59F-0D0D-7767-5EA1AFD56F6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665EC-4505-0601-DF0F-CF343856A7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A672CA8C-7C86-AEB3-030C-BA983458F8B5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5" y="398236"/>
            <a:ext cx="967742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Environment variables</a:t>
            </a:r>
            <a:endParaRPr dirty="0"/>
          </a:p>
        </p:txBody>
      </p:sp>
      <p:sp>
        <p:nvSpPr>
          <p:cNvPr id="253" name="Google Shape;253;p28"/>
          <p:cNvSpPr txBox="1"/>
          <p:nvPr/>
        </p:nvSpPr>
        <p:spPr>
          <a:xfrm>
            <a:off x="651851" y="1300730"/>
            <a:ext cx="11227632" cy="533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Environment variables store important information needed by Linux users and programs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508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Type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env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to see your currently set up environment variables 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Useful environment variables:</a:t>
            </a: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1100" dirty="0">
              <a:solidFill>
                <a:srgbClr val="2F2B20"/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PATH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			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directories to search for commands</a:t>
            </a:r>
            <a:endParaRPr lang="en-US" sz="2550" dirty="0">
              <a:solidFill>
                <a:srgbClr val="2F2B20"/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HOME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			home directory</a:t>
            </a: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PWD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		current working directory</a:t>
            </a: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			username</a:t>
            </a:r>
          </a:p>
          <a:p>
            <a:pPr marL="1270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LD_LIBRARY_PATH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directories to 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search for dynamically-loaded libraries</a:t>
            </a:r>
          </a:p>
          <a:p>
            <a:pPr marL="12700" marR="0" lvl="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lvl="1" indent="-243203">
              <a:spcBef>
                <a:spcPts val="615"/>
              </a:spcBef>
              <a:buClr>
                <a:srgbClr val="A9A57C"/>
              </a:buClr>
              <a:buSzPts val="2550"/>
              <a:buFont typeface="Arial"/>
              <a:buChar char="•"/>
            </a:pPr>
            <a:endParaRPr lang="en-US" sz="24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45F0B84F-81C5-24F3-89AF-852C1F2CDD60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2631126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E882-BA6F-885D-6120-8BD3DAFD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variables_scope.sh</a:t>
            </a:r>
            <a:endParaRPr lang="en-US" dirty="0"/>
          </a:p>
        </p:txBody>
      </p:sp>
      <p:sp>
        <p:nvSpPr>
          <p:cNvPr id="7" name="Google Shape;391;p33">
            <a:extLst>
              <a:ext uri="{FF2B5EF4-FFF2-40B4-BE49-F238E27FC236}">
                <a16:creationId xmlns:a16="http://schemas.microsoft.com/office/drawing/2014/main" id="{584653C5-4DCD-4D2F-BF0E-1A0F9D1F50B2}"/>
              </a:ext>
            </a:extLst>
          </p:cNvPr>
          <p:cNvSpPr txBox="1"/>
          <p:nvPr/>
        </p:nvSpPr>
        <p:spPr>
          <a:xfrm>
            <a:off x="959457" y="1931069"/>
            <a:ext cx="10273085" cy="204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chmod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u+x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variables_scope.sh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./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variables_scope.sh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FDFFF-E925-9D1D-DCE4-349EB10D89A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D4CAF-BAB8-1E92-3114-9F8BC35DAD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D765FF1E-7EB8-0B30-621F-289878267BF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1206791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you!</a:t>
            </a:r>
            <a:endParaRPr dirty="0"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3538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5"/>
              </a:rPr>
              <a:t>rc-help@colorado.edu</a:t>
            </a:r>
            <a:endParaRPr lang="en-US" sz="2300" u="sng" dirty="0">
              <a:solidFill>
                <a:schemeClr val="hlink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chemeClr val="tx1"/>
                </a:solidFill>
                <a:hlinkClick r:id="rId6"/>
              </a:rPr>
              <a:t>Consult Hours</a:t>
            </a:r>
            <a:r>
              <a:rPr lang="en-US" sz="2300" b="1" dirty="0">
                <a:solidFill>
                  <a:schemeClr val="tx1"/>
                </a:solidFill>
              </a:rPr>
              <a:t> (Tuesday 12:00-1:00 in-person, Thursday 1:00-2:00 virtually)</a:t>
            </a:r>
            <a:endParaRPr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D5E10-29EE-DA80-1400-6FD3CFD802A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6DA1E5D1-8D5E-CE4B-17BB-DBFF772E66E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https://tinyurl.com/curc-survey18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pic>
        <p:nvPicPr>
          <p:cNvPr id="3" name="Picture 2" descr="QR code that links to https://tinyurl.com/curc-survey18&#10;">
            <a:extLst>
              <a:ext uri="{FF2B5EF4-FFF2-40B4-BE49-F238E27FC236}">
                <a16:creationId xmlns:a16="http://schemas.microsoft.com/office/drawing/2014/main" id="{983AAC64-E355-5BED-7878-3C7333DDD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733" y="1355834"/>
            <a:ext cx="3943350" cy="39433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AC89D-0D5A-80C1-A987-667D8B16E5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33B05F1B-E542-9C5A-11F7-37E710F3949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66491"/>
            <a:ext cx="9528631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Learning Goals</a:t>
            </a:r>
            <a:endParaRPr dirty="0"/>
          </a:p>
        </p:txBody>
      </p:sp>
      <p:sp>
        <p:nvSpPr>
          <p:cNvPr id="109" name="Google Shape;109;p15"/>
          <p:cNvSpPr txBox="1"/>
          <p:nvPr/>
        </p:nvSpPr>
        <p:spPr>
          <a:xfrm>
            <a:off x="751650" y="1540675"/>
            <a:ext cx="9782700" cy="2818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marR="0" lvl="0" indent="-24384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</a:rPr>
              <a:t>Why Linux?</a:t>
            </a:r>
            <a:endParaRPr sz="36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5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</a:rPr>
              <a:t>Working with Files </a:t>
            </a:r>
          </a:p>
          <a:p>
            <a:pPr marL="377825" marR="0" lvl="0" indent="-243840" algn="l" rtl="0">
              <a:lnSpc>
                <a:spcPct val="15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</a:rPr>
              <a:t>Working with Scripts</a:t>
            </a:r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623F9C96-C991-3934-1FE1-CEEF3C1E0BF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878687" y="406560"/>
            <a:ext cx="4785206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What is Linux?</a:t>
            </a:r>
            <a:endParaRPr dirty="0"/>
          </a:p>
        </p:txBody>
      </p:sp>
      <p:sp>
        <p:nvSpPr>
          <p:cNvPr id="118" name="Google Shape;118;p16"/>
          <p:cNvSpPr txBox="1"/>
          <p:nvPr/>
        </p:nvSpPr>
        <p:spPr>
          <a:xfrm>
            <a:off x="778150" y="1201507"/>
            <a:ext cx="10272900" cy="236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270" marR="0" lvl="0" indent="-242570" algn="l" rtl="0">
              <a:lnSpc>
                <a:spcPct val="125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Created by Linus Torvalds (1991)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255270" indent="-242570">
              <a:lnSpc>
                <a:spcPct val="125000"/>
              </a:lnSpc>
              <a:spcBef>
                <a:spcPts val="640"/>
              </a:spcBef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“Unix”-based operating system (like Mac OS)</a:t>
            </a:r>
          </a:p>
          <a:p>
            <a:pPr marL="255270" indent="-242570">
              <a:lnSpc>
                <a:spcPct val="125000"/>
              </a:lnSpc>
              <a:spcBef>
                <a:spcPts val="640"/>
              </a:spcBef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Supports a variety of hardware and software systems</a:t>
            </a:r>
          </a:p>
          <a:p>
            <a:pPr marL="255270" indent="-242570">
              <a:lnSpc>
                <a:spcPct val="125000"/>
              </a:lnSpc>
              <a:spcBef>
                <a:spcPts val="640"/>
              </a:spcBef>
              <a:buClr>
                <a:srgbClr val="A9A57C"/>
              </a:buClr>
              <a:buSzPts val="2550"/>
              <a:buFont typeface="Arial"/>
              <a:buChar char="•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pic>
        <p:nvPicPr>
          <p:cNvPr id="120" name="Google Shape;120;p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7283" y="1016545"/>
            <a:ext cx="1773767" cy="19272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 descr="Schematic showing the Linux operating system kernel as an interface between hardware and software. ">
            <a:extLst>
              <a:ext uri="{FF2B5EF4-FFF2-40B4-BE49-F238E27FC236}">
                <a16:creationId xmlns:a16="http://schemas.microsoft.com/office/drawing/2014/main" id="{0A1F85E6-47E9-7FB5-9250-24127000118C}"/>
              </a:ext>
            </a:extLst>
          </p:cNvPr>
          <p:cNvGrpSpPr>
            <a:grpSpLocks noChangeAspect="1"/>
          </p:cNvGrpSpPr>
          <p:nvPr/>
        </p:nvGrpSpPr>
        <p:grpSpPr>
          <a:xfrm>
            <a:off x="1412028" y="3431485"/>
            <a:ext cx="8988816" cy="2103120"/>
            <a:chOff x="2510700" y="4026553"/>
            <a:chExt cx="6896413" cy="1613562"/>
          </a:xfrm>
        </p:grpSpPr>
        <p:sp>
          <p:nvSpPr>
            <p:cNvPr id="121" name="Google Shape;121;p16" descr="Schematic showing Linux operating system as a kernel that interfaces with hardware and software. "/>
            <p:cNvSpPr/>
            <p:nvPr/>
          </p:nvSpPr>
          <p:spPr>
            <a:xfrm>
              <a:off x="2510700" y="4585840"/>
              <a:ext cx="6896400" cy="495000"/>
            </a:xfrm>
            <a:prstGeom prst="roundRect">
              <a:avLst>
                <a:gd name="adj" fmla="val 16667"/>
              </a:avLst>
            </a:prstGeom>
            <a:solidFill>
              <a:srgbClr val="F9CB9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OS Kernel</a:t>
              </a:r>
              <a:endParaRPr sz="200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2510700" y="4026565"/>
              <a:ext cx="1644600" cy="495000"/>
            </a:xfrm>
            <a:prstGeom prst="roundRect">
              <a:avLst>
                <a:gd name="adj" fmla="val 16667"/>
              </a:avLst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Software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4270000" y="4026553"/>
              <a:ext cx="1644600" cy="495000"/>
            </a:xfrm>
            <a:prstGeom prst="roundRect">
              <a:avLst>
                <a:gd name="adj" fmla="val 16667"/>
              </a:avLst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Software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6016175" y="4026553"/>
              <a:ext cx="1644600" cy="4950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Software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7762350" y="4026553"/>
              <a:ext cx="1644600" cy="49500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Software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2510713" y="5145115"/>
              <a:ext cx="6896400" cy="495000"/>
            </a:xfrm>
            <a:prstGeom prst="roundRect">
              <a:avLst>
                <a:gd name="adj" fmla="val 16667"/>
              </a:avLst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Hardware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</p:grpSp>
      <p:sp>
        <p:nvSpPr>
          <p:cNvPr id="127" name="Google Shape;127;p16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A5A5A5"/>
                </a:solidFill>
              </a:rPr>
              <a:t>images courtesy of </a:t>
            </a:r>
            <a:r>
              <a:rPr lang="en-US" sz="900" dirty="0" err="1">
                <a:solidFill>
                  <a:srgbClr val="A5A5A5"/>
                </a:solidFill>
              </a:rPr>
              <a:t>wikicommons</a:t>
            </a:r>
            <a:endParaRPr sz="900" dirty="0">
              <a:solidFill>
                <a:srgbClr val="A5A5A5"/>
              </a:solidFill>
            </a:endParaRPr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B7F30E2D-8E03-DDBF-50B0-6117C02D8A06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878687" y="406560"/>
            <a:ext cx="47853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Linux Distros</a:t>
            </a:r>
            <a:endParaRPr dirty="0"/>
          </a:p>
        </p:txBody>
      </p:sp>
      <p:sp>
        <p:nvSpPr>
          <p:cNvPr id="135" name="Google Shape;135;p17"/>
          <p:cNvSpPr txBox="1"/>
          <p:nvPr/>
        </p:nvSpPr>
        <p:spPr>
          <a:xfrm>
            <a:off x="840050" y="1177247"/>
            <a:ext cx="9961500" cy="236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457200" marR="63500" lvl="0" indent="-390525" algn="just" rtl="0">
              <a:lnSpc>
                <a:spcPct val="125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Variety of distributions, or distros</a:t>
            </a: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</a:rPr>
              <a:t>, available</a:t>
            </a:r>
          </a:p>
          <a:p>
            <a:pPr marL="457200" marR="63500" lvl="0" indent="-390525" algn="just" rtl="0">
              <a:lnSpc>
                <a:spcPct val="125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</a:rPr>
              <a:t>Embedded systems (Raspberry PI)</a:t>
            </a:r>
          </a:p>
          <a:p>
            <a:pPr marL="457200" marR="63500" lvl="0" indent="-390525" algn="just" rtl="0">
              <a:lnSpc>
                <a:spcPct val="125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</a:rPr>
              <a:t>“Windows” replacement (Ubuntu)</a:t>
            </a:r>
          </a:p>
          <a:p>
            <a:pPr marL="457200" marR="63500" lvl="0" indent="-390525" algn="just" rtl="0">
              <a:lnSpc>
                <a:spcPct val="125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</a:rPr>
              <a:t>Commercial/Industry Supported (RedHat)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5E04F0-5BDE-0430-9A34-1EFF09F25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8" y="3626785"/>
            <a:ext cx="2971800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C6B4BA41-DEAE-F50F-F9F4-480ED6A1F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940" y="4083985"/>
            <a:ext cx="4155381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5B8CD0-D9F3-CF02-FB03-A452C2B57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382" y="4083985"/>
            <a:ext cx="1923997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Google Shape;147;p17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  <p:sp>
        <p:nvSpPr>
          <p:cNvPr id="133" name="Google Shape;133;p1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4B57EA47-55DB-F5D5-938F-0DA127F9DC5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53010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Why Use Linux?</a:t>
            </a:r>
            <a:endParaRPr dirty="0"/>
          </a:p>
        </p:txBody>
      </p:sp>
      <p:sp>
        <p:nvSpPr>
          <p:cNvPr id="155" name="Google Shape;155;p18"/>
          <p:cNvSpPr txBox="1"/>
          <p:nvPr/>
        </p:nvSpPr>
        <p:spPr>
          <a:xfrm>
            <a:off x="1026211" y="1560329"/>
            <a:ext cx="10107000" cy="209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270" marR="5080" lvl="0" indent="-24257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Most common Operating System for HPC systems </a:t>
            </a:r>
            <a:endParaRPr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25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Extremely flexible, fast, and powerful</a:t>
            </a:r>
            <a:endParaRPr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25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Built-in support for many software development workflows</a:t>
            </a:r>
            <a:endParaRPr lang="en-US"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</a:endParaRPr>
          </a:p>
          <a:p>
            <a:pPr marL="255270" marR="0" lvl="0" indent="-242570" algn="l" rtl="0">
              <a:lnSpc>
                <a:spcPct val="125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E1DC87-E8D3-3BA4-6179-41EA6F65A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54202" y="3544313"/>
            <a:ext cx="9883597" cy="2199664"/>
            <a:chOff x="1071623" y="3544313"/>
            <a:chExt cx="9883597" cy="2199664"/>
          </a:xfrm>
        </p:grpSpPr>
        <p:pic>
          <p:nvPicPr>
            <p:cNvPr id="3" name="Picture 8" descr="Docker Logo, symbol, meaning, history, PNG, brand">
              <a:extLst>
                <a:ext uri="{FF2B5EF4-FFF2-40B4-BE49-F238E27FC236}">
                  <a16:creationId xmlns:a16="http://schemas.microsoft.com/office/drawing/2014/main" id="{32AF3A9E-3168-7454-E82A-34E14B845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1623" y="3544313"/>
              <a:ext cx="3910514" cy="2199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AA29166-D2F7-E6A1-2490-F06350871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2137" y="3844234"/>
              <a:ext cx="5973083" cy="1599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Google Shape;147;p17">
            <a:extLst>
              <a:ext uri="{FF2B5EF4-FFF2-40B4-BE49-F238E27FC236}">
                <a16:creationId xmlns:a16="http://schemas.microsoft.com/office/drawing/2014/main" id="{6C29EBBB-6BDD-3FB6-39E1-D295A60273F7}"/>
              </a:ext>
            </a:extLst>
          </p:cNvPr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  <p:sp>
        <p:nvSpPr>
          <p:cNvPr id="153" name="Google Shape;153;p1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C7744AD4-331B-A5EF-052C-D094DE00180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Opening a Terminal </a:t>
            </a:r>
            <a:endParaRPr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878684" y="1400570"/>
            <a:ext cx="10429395" cy="4112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lnSpc>
                <a:spcPct val="125000"/>
              </a:lnSpc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 Mac: Go to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Applications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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Utilities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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Terminal</a:t>
            </a:r>
          </a:p>
          <a:p>
            <a:pPr marL="377825" marR="0" lvl="0" indent="-24384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 Windows: Download a terminal emulator (or use </a:t>
            </a:r>
            <a:r>
              <a:rPr lang="en-US" sz="2800" dirty="0" err="1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Powershell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)</a:t>
            </a:r>
          </a:p>
          <a:p>
            <a:pPr marL="133985" lvl="1">
              <a:lnSpc>
                <a:spcPct val="125000"/>
              </a:lnSpc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PuTTY: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3"/>
              </a:rPr>
              <a:t>https://www.putty.org</a:t>
            </a: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lnSpc>
                <a:spcPct val="125000"/>
              </a:lnSpc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Git BASH: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4"/>
              </a:rPr>
              <a:t>https:gitforwindows.org</a:t>
            </a: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lnSpc>
                <a:spcPct val="125000"/>
              </a:lnSpc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Open OnDemand: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5"/>
              </a:rPr>
              <a:t>https://ondemand.rc.colorado.edu/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</a:p>
          <a:p>
            <a:pPr marL="133985" lvl="1">
              <a:lnSpc>
                <a:spcPct val="125000"/>
              </a:lnSpc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RMACC: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6"/>
              </a:rPr>
              <a:t>https://ondemand-rmacc.rc.colorado.edu/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5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20F8A5-A32B-B9F8-6BAB-77751C224F21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2002669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Logging into CURC via terminal</a:t>
            </a:r>
            <a:endParaRPr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744209" y="1498339"/>
            <a:ext cx="10429395" cy="304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ssh &lt;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rc_username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&gt;@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login.rc.colorado.edu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rgbClr val="FF0000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 Enter your password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Authenticate by accepting the Duo push to your smartphone</a:t>
            </a:r>
          </a:p>
          <a:p>
            <a:pPr marL="133985" lvl="1">
              <a:buClr>
                <a:srgbClr val="A9A57C"/>
              </a:buClr>
              <a:buSzPts val="2550"/>
            </a:pPr>
            <a:endParaRPr lang="en-US" sz="2400" dirty="0">
              <a:latin typeface="+mn-lt"/>
              <a:ea typeface="Helvetica Neue Light" panose="02000403000000020004" pitchFamily="2" charset="0"/>
              <a:hlinkClick r:id="rId3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400" dirty="0">
              <a:latin typeface="+mn-lt"/>
              <a:ea typeface="Helvetica Neue Light" panose="02000403000000020004" pitchFamily="2" charset="0"/>
              <a:hlinkClick r:id="rId3"/>
            </a:endParaRP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400" dirty="0">
                <a:latin typeface="+mn-lt"/>
                <a:ea typeface="Helvetica Neue Light" panose="02000403000000020004" pitchFamily="2" charset="0"/>
                <a:hlinkClick r:id="rId3"/>
              </a:rPr>
              <a:t>https://curc.readthedocs.io/en/latest/access/logging-in.html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</a:rPr>
              <a:t>	</a:t>
            </a:r>
            <a:endParaRPr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7CF258-FF98-E8B6-C3A3-3AD87DBBF120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482109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E7A314-01C0-48C4-8241-85F5E19C1BC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8482CD-4EDA-499F-B4D5-123993B6A2DD}">
  <ds:schemaRefs>
    <ds:schemaRef ds:uri="http://schemas.openxmlformats.org/package/2006/metadata/core-properties"/>
    <ds:schemaRef ds:uri="http://schemas.microsoft.com/office/2006/documentManagement/types"/>
    <ds:schemaRef ds:uri="a1519f9a-9d6a-41c1-afc9-552e4069f82f"/>
    <ds:schemaRef ds:uri="http://www.w3.org/XML/1998/namespace"/>
    <ds:schemaRef ds:uri="http://purl.org/dc/elements/1.1/"/>
    <ds:schemaRef ds:uri="http://purl.org/dc/terms/"/>
    <ds:schemaRef ds:uri="http://purl.org/dc/dcmitype/"/>
    <ds:schemaRef ds:uri="http://schemas.microsoft.com/office/2006/metadata/properties"/>
    <ds:schemaRef ds:uri="http://schemas.microsoft.com/office/infopath/2007/PartnerControls"/>
    <ds:schemaRef ds:uri="92c16b9d-8c83-445e-a4f4-1fe3d2f43f13"/>
    <ds:schemaRef ds:uri="7e49f7d3-8802-46ca-9604-495ce27f67f4"/>
  </ds:schemaRefs>
</ds:datastoreItem>
</file>

<file path=customXml/itemProps3.xml><?xml version="1.0" encoding="utf-8"?>
<ds:datastoreItem xmlns:ds="http://schemas.openxmlformats.org/officeDocument/2006/customXml" ds:itemID="{E58E6ED7-70FB-4535-88C7-C9FFFA89B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49f7d3-8802-46ca-9604-495ce27f67f4"/>
    <ds:schemaRef ds:uri="a1519f9a-9d6a-41c1-afc9-552e4069f82f"/>
    <ds:schemaRef ds:uri="92c16b9d-8c83-445e-a4f4-1fe3d2f43f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10800</TotalTime>
  <Words>1862</Words>
  <Application>Microsoft Office PowerPoint</Application>
  <PresentationFormat>Widescreen</PresentationFormat>
  <Paragraphs>356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Atkinson Hyperlegible</vt:lpstr>
      <vt:lpstr>Arial Black</vt:lpstr>
      <vt:lpstr>Courier New</vt:lpstr>
      <vt:lpstr>Consolas</vt:lpstr>
      <vt:lpstr>Arial</vt:lpstr>
      <vt:lpstr>IBM Plex Sans</vt:lpstr>
      <vt:lpstr>Source Sans Pro Light</vt:lpstr>
      <vt:lpstr>Times New Roman</vt:lpstr>
      <vt:lpstr>Roboto</vt:lpstr>
      <vt:lpstr>Calibri</vt:lpstr>
      <vt:lpstr>Helvetica Neue Light</vt:lpstr>
      <vt:lpstr>Georgia</vt:lpstr>
      <vt:lpstr>Office Theme</vt:lpstr>
      <vt:lpstr>Working with Linux on HPC</vt:lpstr>
      <vt:lpstr>Working with Linux on HPC:</vt:lpstr>
      <vt:lpstr>PowerPoint Presentation</vt:lpstr>
      <vt:lpstr>Learning Goals</vt:lpstr>
      <vt:lpstr>What is Linux?</vt:lpstr>
      <vt:lpstr>Linux Distros</vt:lpstr>
      <vt:lpstr>Why Use Linux?</vt:lpstr>
      <vt:lpstr>Opening a Terminal </vt:lpstr>
      <vt:lpstr>Logging into CURC via terminal</vt:lpstr>
      <vt:lpstr>Alt: Logging into CURC via browser</vt:lpstr>
      <vt:lpstr>The Linux Filesystem</vt:lpstr>
      <vt:lpstr>Filesystem Layout</vt:lpstr>
      <vt:lpstr>Your personal directories on CURC</vt:lpstr>
      <vt:lpstr>Anatomy of a Linux command</vt:lpstr>
      <vt:lpstr>Change Directories</vt:lpstr>
      <vt:lpstr>Make Directories</vt:lpstr>
      <vt:lpstr>List Files and Directories</vt:lpstr>
      <vt:lpstr>Copy Files</vt:lpstr>
      <vt:lpstr>Remove Files</vt:lpstr>
      <vt:lpstr>Text Editors</vt:lpstr>
      <vt:lpstr>Create a Text File</vt:lpstr>
      <vt:lpstr>Head Command – First X Lines of File</vt:lpstr>
      <vt:lpstr>Tail Command – Last X Lines of File</vt:lpstr>
      <vt:lpstr>Intro to Shells and Shell Scripts</vt:lpstr>
      <vt:lpstr>Shell script basics</vt:lpstr>
      <vt:lpstr>Alternatives for Scripting</vt:lpstr>
      <vt:lpstr>Modes (aka permissions)</vt:lpstr>
      <vt:lpstr>Modes (continued)</vt:lpstr>
      <vt:lpstr>Run test.sh</vt:lpstr>
      <vt:lpstr>Local vs Global Variables</vt:lpstr>
      <vt:lpstr>Environment variables</vt:lpstr>
      <vt:lpstr>Run variables_scope.sh</vt:lpstr>
      <vt:lpstr>Thank you!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Computing Supercomputing  Spin Up</dc:title>
  <dc:creator>Trevor Alan Hall</dc:creator>
  <cp:lastModifiedBy>Mohal Khandelwal</cp:lastModifiedBy>
  <cp:revision>89</cp:revision>
  <cp:lastPrinted>2024-08-23T15:57:41Z</cp:lastPrinted>
  <dcterms:modified xsi:type="dcterms:W3CDTF">2025-01-28T16:53:14Z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